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0" r:id="rId3"/>
    <p:sldId id="293" r:id="rId4"/>
    <p:sldId id="261" r:id="rId5"/>
    <p:sldId id="262" r:id="rId6"/>
    <p:sldId id="264" r:id="rId7"/>
    <p:sldId id="269" r:id="rId8"/>
    <p:sldId id="270" r:id="rId9"/>
    <p:sldId id="282" r:id="rId10"/>
    <p:sldId id="294" r:id="rId11"/>
    <p:sldId id="285" r:id="rId12"/>
    <p:sldId id="288" r:id="rId13"/>
    <p:sldId id="272" r:id="rId14"/>
    <p:sldId id="278" r:id="rId15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668" autoAdjust="0"/>
  </p:normalViewPr>
  <p:slideViewPr>
    <p:cSldViewPr>
      <p:cViewPr varScale="1">
        <p:scale>
          <a:sx n="52" d="100"/>
          <a:sy n="52" d="100"/>
        </p:scale>
        <p:origin x="1896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86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TECHNICAL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94319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19" y="3394358"/>
            <a:ext cx="6168022" cy="3999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788" y="7391400"/>
            <a:ext cx="3983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Valve B </a:t>
            </a:r>
          </a:p>
          <a:p>
            <a:pPr marL="342900" indent="-342900">
              <a:buAutoNum type="arabicPeriod"/>
            </a:pPr>
            <a:r>
              <a:rPr lang="en-US" dirty="0"/>
              <a:t>Open valve A </a:t>
            </a:r>
          </a:p>
          <a:p>
            <a:pPr marL="342900" indent="-342900">
              <a:buAutoNum type="arabicPeriod"/>
            </a:pPr>
            <a:r>
              <a:rPr lang="en-US" dirty="0"/>
              <a:t>Close Valve C </a:t>
            </a:r>
          </a:p>
          <a:p>
            <a:pPr marL="342900" indent="-342900">
              <a:buAutoNum type="arabicPeriod"/>
            </a:pPr>
            <a:r>
              <a:rPr lang="en-US" dirty="0"/>
              <a:t>Close Valve D.</a:t>
            </a:r>
          </a:p>
          <a:p>
            <a:r>
              <a:rPr lang="en-US" dirty="0"/>
              <a:t>2.  Now filter is in operation mode.  </a:t>
            </a:r>
            <a:endParaRPr lang="en-IN" dirty="0"/>
          </a:p>
        </p:txBody>
      </p:sp>
      <p:grpSp>
        <p:nvGrpSpPr>
          <p:cNvPr id="46" name="Group 45"/>
          <p:cNvGrpSpPr/>
          <p:nvPr/>
        </p:nvGrpSpPr>
        <p:grpSpPr>
          <a:xfrm>
            <a:off x="124581" y="201613"/>
            <a:ext cx="5743692" cy="5132387"/>
            <a:chOff x="103220" y="199057"/>
            <a:chExt cx="5680125" cy="536107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4" b="8866"/>
            <a:stretch/>
          </p:blipFill>
          <p:spPr>
            <a:xfrm>
              <a:off x="441275" y="258970"/>
              <a:ext cx="5115137" cy="330139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446425" y="2217131"/>
              <a:ext cx="431800" cy="331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00400" y="609600"/>
              <a:ext cx="431800" cy="331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40000" y="685800"/>
              <a:ext cx="431800" cy="331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95711" y="1500772"/>
              <a:ext cx="431800" cy="331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4958" y="688907"/>
              <a:ext cx="1278387" cy="30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Fig 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220" y="199057"/>
              <a:ext cx="1577269" cy="38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OPERATION </a:t>
              </a:r>
              <a:endParaRPr lang="en-US" dirty="0"/>
            </a:p>
          </p:txBody>
        </p:sp>
        <p:cxnSp>
          <p:nvCxnSpPr>
            <p:cNvPr id="21" name="Curved Connector 20"/>
            <p:cNvCxnSpPr/>
            <p:nvPr/>
          </p:nvCxnSpPr>
          <p:spPr>
            <a:xfrm rot="16200000" flipH="1">
              <a:off x="1902853" y="4184277"/>
              <a:ext cx="771967" cy="398732"/>
            </a:xfrm>
            <a:prstGeom prst="curvedConnector3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1814370" y="4193013"/>
              <a:ext cx="800832" cy="410125"/>
            </a:xfrm>
            <a:prstGeom prst="curvedConnector3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H="1">
              <a:off x="1794402" y="4244247"/>
              <a:ext cx="809438" cy="299050"/>
            </a:xfrm>
            <a:prstGeom prst="curvedConnector3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1691151" y="4264965"/>
              <a:ext cx="825118" cy="290506"/>
            </a:xfrm>
            <a:prstGeom prst="curvedConnector3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5400000">
              <a:off x="1411036" y="4230451"/>
              <a:ext cx="712805" cy="374765"/>
            </a:xfrm>
            <a:prstGeom prst="curvedConnector3">
              <a:avLst/>
            </a:prstGeom>
            <a:ln w="476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5400000">
              <a:off x="1343683" y="4193250"/>
              <a:ext cx="742525" cy="430062"/>
            </a:xfrm>
            <a:prstGeom prst="curvedConnector3">
              <a:avLst/>
            </a:prstGeom>
            <a:ln w="476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958456" y="4195015"/>
              <a:ext cx="0" cy="6277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009723" y="4195015"/>
              <a:ext cx="0" cy="6277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850230" y="4195015"/>
              <a:ext cx="0" cy="6277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60000" flipV="1">
              <a:off x="1411623" y="5542529"/>
              <a:ext cx="380831" cy="1409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60000" flipV="1">
              <a:off x="1828259" y="5523732"/>
              <a:ext cx="380831" cy="1409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60000" flipV="1">
              <a:off x="2266865" y="5523732"/>
              <a:ext cx="380831" cy="14097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815903" y="4207015"/>
              <a:ext cx="4699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357771" y="4283217"/>
              <a:ext cx="4699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520503" y="4283217"/>
              <a:ext cx="4699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062373" y="4283217"/>
              <a:ext cx="4699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H="1">
              <a:off x="3186774" y="5560136"/>
              <a:ext cx="4699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H="1">
              <a:off x="4049279" y="5480541"/>
              <a:ext cx="4699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>
              <a:off x="1242506" y="4118632"/>
              <a:ext cx="742525" cy="430062"/>
            </a:xfrm>
            <a:prstGeom prst="curvedConnector3">
              <a:avLst/>
            </a:prstGeom>
            <a:ln w="476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2514600" y="2667000"/>
            <a:ext cx="463348" cy="367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621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04" y="3064134"/>
            <a:ext cx="5374715" cy="3542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3486" r="1512" b="13890"/>
          <a:stretch/>
        </p:blipFill>
        <p:spPr>
          <a:xfrm>
            <a:off x="72325" y="729333"/>
            <a:ext cx="5947475" cy="2670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97" y="74200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BACK WASHING 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9091" y="6574768"/>
            <a:ext cx="6758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It is highly recommended to do back washing every 3 hours for 90 seconds to properly clean media filter.</a:t>
            </a:r>
          </a:p>
          <a:p>
            <a:pPr marL="342900" indent="-342900">
              <a:buAutoNum type="arabicPeriod"/>
            </a:pPr>
            <a:r>
              <a:rPr lang="en-US" sz="1600" dirty="0"/>
              <a:t>Open flush valve C.</a:t>
            </a:r>
          </a:p>
          <a:p>
            <a:pPr marL="342900" indent="-342900">
              <a:buAutoNum type="arabicPeriod"/>
            </a:pPr>
            <a:r>
              <a:rPr lang="en-US" sz="1600" dirty="0"/>
              <a:t>Close Outlet valve B.</a:t>
            </a:r>
          </a:p>
          <a:p>
            <a:pPr marL="342900" indent="-342900">
              <a:buAutoNum type="arabicPeriod"/>
            </a:pPr>
            <a:r>
              <a:rPr lang="en-US" sz="1600" dirty="0"/>
              <a:t>Open Back wash valve D.</a:t>
            </a:r>
          </a:p>
          <a:p>
            <a:pPr marL="342900" indent="-342900">
              <a:buAutoNum type="arabicPeriod"/>
            </a:pPr>
            <a:r>
              <a:rPr lang="en-US" sz="1600" dirty="0"/>
              <a:t>Close Inlet valve A.  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It is recommended to maintain backflush flow as given in table 1 at 1.5 kg/cm2 pressure while backwashing the filter to get best results of backwashing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2286000"/>
            <a:ext cx="463348" cy="367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685800"/>
            <a:ext cx="463348" cy="367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835206"/>
            <a:ext cx="463348" cy="367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2800" y="1537539"/>
            <a:ext cx="463348" cy="367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>
            <a:off x="1379842" y="4716159"/>
            <a:ext cx="28831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U-Turn Arrow 32"/>
          <p:cNvSpPr/>
          <p:nvPr/>
        </p:nvSpPr>
        <p:spPr>
          <a:xfrm flipH="1">
            <a:off x="1676400" y="3657600"/>
            <a:ext cx="121464" cy="298875"/>
          </a:xfrm>
          <a:prstGeom prst="utur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66654" y="3505200"/>
            <a:ext cx="3000546" cy="1337936"/>
            <a:chOff x="1360979" y="3945128"/>
            <a:chExt cx="3000546" cy="133793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3427497" y="4173728"/>
              <a:ext cx="43381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927711" y="4173728"/>
              <a:ext cx="43381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142325" y="4859528"/>
              <a:ext cx="1613" cy="31234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807025" y="5240528"/>
              <a:ext cx="43381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>
              <a:off x="1216820" y="5138906"/>
              <a:ext cx="28831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>
              <a:off x="1361425" y="5138906"/>
              <a:ext cx="28831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>
              <a:off x="1650634" y="5138906"/>
              <a:ext cx="28831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>
              <a:off x="1795239" y="5138906"/>
              <a:ext cx="28831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>
              <a:off x="1975995" y="5138906"/>
              <a:ext cx="28831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>
              <a:off x="2192901" y="5138906"/>
              <a:ext cx="28831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H="1">
              <a:off x="1846925" y="4630927"/>
              <a:ext cx="43381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H="1">
              <a:off x="1946511" y="4326128"/>
              <a:ext cx="43381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U-Turn Arrow 31"/>
            <p:cNvSpPr/>
            <p:nvPr/>
          </p:nvSpPr>
          <p:spPr>
            <a:xfrm>
              <a:off x="1542125" y="4097528"/>
              <a:ext cx="173544" cy="298875"/>
            </a:xfrm>
            <a:prstGeom prst="utur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>
              <a:off x="2540967" y="4089287"/>
              <a:ext cx="28831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874712" y="506364"/>
            <a:ext cx="118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62200" y="2590800"/>
            <a:ext cx="463348" cy="368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9593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86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MAINTANANCE &amp; TROUBLE SHOOTING</a:t>
            </a:r>
          </a:p>
        </p:txBody>
      </p:sp>
    </p:spTree>
    <p:extLst>
      <p:ext uri="{BB962C8B-B14F-4D97-AF65-F5344CB8AC3E}">
        <p14:creationId xmlns:p14="http://schemas.microsoft.com/office/powerpoint/2010/main" val="312312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4212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SAFETY INSTRUCTIONS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6858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Univers LT Std 45 Light"/>
              </a:rPr>
              <a:t>Please read the safety instructions carefully before handling any part of the system.</a:t>
            </a:r>
          </a:p>
          <a:p>
            <a:endParaRPr lang="en-US" sz="2000" dirty="0">
              <a:solidFill>
                <a:srgbClr val="000000"/>
              </a:solidFill>
              <a:latin typeface="Univers LT Std 45 Light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000000"/>
                </a:solidFill>
                <a:latin typeface="Univers LT Std 47 Cn Lt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aximum working pressure of the filter is 4 kg/cm</a:t>
            </a:r>
            <a:r>
              <a:rPr lang="en-US" sz="1600" baseline="30000" dirty="0">
                <a:solidFill>
                  <a:srgbClr val="000000"/>
                </a:solidFill>
                <a:latin typeface="Univers LT Std 45 Light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. before operation make sure that inlet pressure should not be higher than this.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Ensure Inlet Valve A &amp; outlet valve B are open before start of the system.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Do not perform any maintenance or try to open filter parts when filter is in operation. Release filter pressure before doing any maintenance. 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 Do not apply excessive force or pressure on the filter and backwash assembly.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Always use proper tooling and wrenches for maintenance of the filter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Always use recommended spare parts while replacing them during maintenance.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Do not lift filter assembly buy holding the tank from inlet /Outlet of the filter.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Do not overtight nuts bolts. 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Use Teflon tape where ever it is necessary to avoid leakage from threaded joints. </a:t>
            </a:r>
          </a:p>
          <a:p>
            <a:pPr marL="342900" indent="-342900">
              <a:buFontTx/>
              <a:buAutoNum type="arabicPeriod"/>
            </a:pPr>
            <a:endParaRPr lang="en-US" sz="1600" dirty="0">
              <a:solidFill>
                <a:srgbClr val="000000"/>
              </a:solidFill>
              <a:latin typeface="Univers LT Std 45 Light"/>
            </a:endParaRPr>
          </a:p>
          <a:p>
            <a:r>
              <a:rPr lang="en-US" sz="1600" dirty="0">
                <a:solidFill>
                  <a:srgbClr val="000000"/>
                </a:solidFill>
                <a:latin typeface="Univers LT Std 45 Light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2000" dirty="0">
              <a:solidFill>
                <a:srgbClr val="000000"/>
              </a:solidFill>
              <a:latin typeface="Univers LT Std 45 Light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014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16713"/>
              </p:ext>
            </p:extLst>
          </p:nvPr>
        </p:nvGraphicFramePr>
        <p:xfrm>
          <a:off x="144624" y="457201"/>
          <a:ext cx="6408576" cy="8245573"/>
        </p:xfrm>
        <a:graphic>
          <a:graphicData uri="http://schemas.openxmlformats.org/drawingml/2006/table">
            <a:tbl>
              <a:tblPr firstRow="1" bandRow="1"/>
              <a:tblGrid>
                <a:gridCol w="2136192">
                  <a:extLst>
                    <a:ext uri="{9D8B030D-6E8A-4147-A177-3AD203B41FA5}">
                      <a16:colId xmlns:a16="http://schemas.microsoft.com/office/drawing/2014/main" val="4215640132"/>
                    </a:ext>
                  </a:extLst>
                </a:gridCol>
                <a:gridCol w="2136192">
                  <a:extLst>
                    <a:ext uri="{9D8B030D-6E8A-4147-A177-3AD203B41FA5}">
                      <a16:colId xmlns:a16="http://schemas.microsoft.com/office/drawing/2014/main" val="1701540209"/>
                    </a:ext>
                  </a:extLst>
                </a:gridCol>
                <a:gridCol w="2136192">
                  <a:extLst>
                    <a:ext uri="{9D8B030D-6E8A-4147-A177-3AD203B41FA5}">
                      <a16:colId xmlns:a16="http://schemas.microsoft.com/office/drawing/2014/main" val="3922889390"/>
                    </a:ext>
                  </a:extLst>
                </a:gridCol>
              </a:tblGrid>
              <a:tr h="597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SYMPTOMS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PROBABLE CAUSES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SOLUTIONS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967274"/>
                  </a:ext>
                </a:extLst>
              </a:tr>
              <a:tr h="689823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Poor filtration 	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Insufficient / Improper  back flushing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proper back flushing as given in  Back flushing column </a:t>
                      </a: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83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Insufficient Sand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bed height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125534"/>
                  </a:ext>
                </a:extLst>
              </a:tr>
              <a:tr h="50199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more media to the recommended level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69895"/>
                  </a:ext>
                </a:extLst>
              </a:tr>
              <a:tr h="329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Wrong media selection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correct media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08725"/>
                  </a:ext>
                </a:extLst>
              </a:tr>
              <a:tr h="662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pressure differential forcing contaminates through the filter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proper back flushing as given in  Back flushing column </a:t>
                      </a: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2939"/>
                  </a:ext>
                </a:extLst>
              </a:tr>
              <a:tr h="49490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Poor filtration with the cone formation at in the center of sand bed.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Too High inlet flow rate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more tanks to reduce flow per tank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29227"/>
                  </a:ext>
                </a:extLst>
              </a:tr>
              <a:tr h="435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 present in tank causing bed disruption.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Install correct  Air vent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726116"/>
                  </a:ext>
                </a:extLst>
              </a:tr>
              <a:tr h="68632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Increased frequency of back wash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in quality of water source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Check source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water.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More filters required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494830"/>
                  </a:ext>
                </a:extLst>
              </a:tr>
              <a:tr h="41100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 Backwash flow rate </a:t>
                      </a: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 proper backwash flow rate as given in Table-1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129398"/>
                  </a:ext>
                </a:extLst>
              </a:tr>
              <a:tr h="76300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Constant high pr differential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Filters gets clogged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Scrape top layer from sand , flush tank until gets cleaned. Refill sand to the level.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791555"/>
                  </a:ext>
                </a:extLst>
              </a:tr>
              <a:tr h="48706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High filter flow </a:t>
                      </a:r>
                      <a:endParaRPr lang="en-IN" sz="1400" dirty="0"/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 the inlet flow of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water.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2758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proper back flushing as given in  table 1</a:t>
                      </a: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490257"/>
                  </a:ext>
                </a:extLst>
              </a:tr>
              <a:tr h="41100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Insufficient frequency of back washing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89283"/>
                  </a:ext>
                </a:extLst>
              </a:tr>
              <a:tr h="44381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 going to down stream ( In System)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Mushrooms/flute damaged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Replace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damaged mushroom/flutes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29947"/>
                  </a:ext>
                </a:extLst>
              </a:tr>
              <a:tr h="229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Wrong media Used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Exchange correct media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1" marR="61041" marT="30520" marB="305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478699"/>
                  </a:ext>
                </a:extLst>
              </a:tr>
            </a:tbl>
          </a:graphicData>
        </a:graphic>
      </p:graphicFrame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1595535" y="-19854"/>
            <a:ext cx="5257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6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+mj-lt"/>
              </a:rPr>
              <a:t> </a:t>
            </a:r>
            <a:r>
              <a:rPr lang="en-US" sz="1600" b="1" dirty="0">
                <a:latin typeface="+mj-lt"/>
              </a:rPr>
              <a:t>TROUBLE SHOOTING GUIDE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481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2" b="84968" l="12641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458" y="4567120"/>
            <a:ext cx="6858000" cy="433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73" l="9984" r="88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838200"/>
            <a:ext cx="5943600" cy="3756623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4918805" y="868477"/>
            <a:ext cx="1983085" cy="17811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 </a:t>
            </a:r>
          </a:p>
          <a:p>
            <a:pPr algn="ctr">
              <a:spcAft>
                <a:spcPts val="0"/>
              </a:spcAft>
            </a:pPr>
            <a:r>
              <a:rPr lang="en-US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YEARS WARRANTY</a:t>
            </a:r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0" y="703579"/>
            <a:ext cx="43271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6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7706" y="137851"/>
            <a:ext cx="537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RUST PROOF MEDIA FILTER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1869" y="1734664"/>
            <a:ext cx="11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INLET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3980328" y="1524000"/>
            <a:ext cx="591672" cy="338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18662" y="2413882"/>
            <a:ext cx="477678" cy="289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2401506" y="1193333"/>
            <a:ext cx="462297" cy="221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704575"/>
            <a:ext cx="580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RUST PROOF MEDIA FILTER </a:t>
            </a:r>
            <a:r>
              <a:rPr lang="en-US" sz="2000" b="1" u="sng" dirty="0"/>
              <a:t>WITH BALL </a:t>
            </a:r>
            <a:r>
              <a:rPr lang="en-US" sz="2000" b="1" dirty="0"/>
              <a:t>VALVE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2724090"/>
            <a:ext cx="148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OUTLET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3882225" y="5410200"/>
            <a:ext cx="537375" cy="391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72563" y="5410200"/>
            <a:ext cx="1013837" cy="34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INLET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217482" y="6096000"/>
            <a:ext cx="506918" cy="456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2575547" y="4891187"/>
            <a:ext cx="520363" cy="27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69595" y="6172200"/>
            <a:ext cx="123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OUTLET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537" y="4470693"/>
            <a:ext cx="672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RUST PROOF MEDIA FILTER </a:t>
            </a:r>
            <a:r>
              <a:rPr lang="en-US" sz="2000" b="1" u="sng" dirty="0"/>
              <a:t>WITH BUTTERFLY </a:t>
            </a:r>
            <a:r>
              <a:rPr lang="en-US" sz="2000" b="1" dirty="0"/>
              <a:t>VALVE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0" y="1143000"/>
            <a:ext cx="1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BACK FLUSH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4933890"/>
            <a:ext cx="1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BACK FLUSH</a:t>
            </a:r>
          </a:p>
        </p:txBody>
      </p:sp>
    </p:spTree>
    <p:extLst>
      <p:ext uri="{BB962C8B-B14F-4D97-AF65-F5344CB8AC3E}">
        <p14:creationId xmlns:p14="http://schemas.microsoft.com/office/powerpoint/2010/main" val="193843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9" b="99745" l="4992" r="90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7778"/>
          <a:stretch/>
        </p:blipFill>
        <p:spPr>
          <a:xfrm>
            <a:off x="-18661" y="1227794"/>
            <a:ext cx="7180079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704574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RUST PROOF TWIN MEDIA FILTER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40241" y="4038600"/>
            <a:ext cx="1321959" cy="12453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15"/>
          <p:cNvSpPr txBox="1"/>
          <p:nvPr/>
        </p:nvSpPr>
        <p:spPr>
          <a:xfrm>
            <a:off x="0" y="5486400"/>
            <a:ext cx="3115944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OUTLET MANIFOLD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953000" y="2362200"/>
            <a:ext cx="3115944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INLET MANIFOLD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1000" y="2564647"/>
            <a:ext cx="762000" cy="6357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5"/>
          <p:cNvSpPr txBox="1"/>
          <p:nvPr/>
        </p:nvSpPr>
        <p:spPr>
          <a:xfrm>
            <a:off x="1816840" y="1396038"/>
            <a:ext cx="3115944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BACKFLUSH  MANIFOLD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71800" y="1751014"/>
            <a:ext cx="599578" cy="113150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5"/>
          <p:cNvSpPr txBox="1"/>
          <p:nvPr/>
        </p:nvSpPr>
        <p:spPr>
          <a:xfrm>
            <a:off x="2616874" y="5168524"/>
            <a:ext cx="3115944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MANIFOLD SUPPORT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115944" y="4265753"/>
            <a:ext cx="846456" cy="77579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2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99" y="1220392"/>
            <a:ext cx="3597957" cy="7531722"/>
          </a:xfrm>
          <a:prstGeom prst="rect">
            <a:avLst/>
          </a:prstGeom>
        </p:spPr>
      </p:pic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0" y="0"/>
            <a:ext cx="4327133" cy="2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5993" y="243149"/>
            <a:ext cx="6695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Century" panose="02040604050505020304" pitchFamily="18" charset="0"/>
              </a:rPr>
              <a:t>PRODUCT ILLUSTRATION &amp; COMPONENTS</a:t>
            </a:r>
            <a:endParaRPr kumimoji="0" lang="en-US" altLang="en-US" sz="2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1882335" y="2074311"/>
            <a:ext cx="1391626" cy="24705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15"/>
          <p:cNvSpPr txBox="1"/>
          <p:nvPr/>
        </p:nvSpPr>
        <p:spPr>
          <a:xfrm>
            <a:off x="3168882" y="2133249"/>
            <a:ext cx="3115944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COVER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cxnSpLocks/>
          </p:cNvCxnSpPr>
          <p:nvPr/>
        </p:nvCxnSpPr>
        <p:spPr>
          <a:xfrm flipH="1" flipV="1">
            <a:off x="1178344" y="1694273"/>
            <a:ext cx="2466591" cy="5796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"/>
          <p:cNvSpPr txBox="1"/>
          <p:nvPr/>
        </p:nvSpPr>
        <p:spPr>
          <a:xfrm>
            <a:off x="3665858" y="1506665"/>
            <a:ext cx="3029950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1” CARV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3055010" y="3491838"/>
            <a:ext cx="1011845" cy="133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39"/>
          <p:cNvSpPr txBox="1"/>
          <p:nvPr/>
        </p:nvSpPr>
        <p:spPr>
          <a:xfrm>
            <a:off x="4135605" y="2800203"/>
            <a:ext cx="2233093" cy="9836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INLET CONNECTION FLANGED /THREADED/GROOVED COUPLING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2680208" y="4063502"/>
            <a:ext cx="1523004" cy="2578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46"/>
          <p:cNvSpPr txBox="1"/>
          <p:nvPr/>
        </p:nvSpPr>
        <p:spPr>
          <a:xfrm>
            <a:off x="4160586" y="3940641"/>
            <a:ext cx="2208112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FRP MEDIA TANK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Box 52"/>
          <p:cNvSpPr txBox="1"/>
          <p:nvPr/>
        </p:nvSpPr>
        <p:spPr>
          <a:xfrm>
            <a:off x="3309052" y="4311288"/>
            <a:ext cx="3886201" cy="596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DRAIN SYSTEM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2309555" y="4448292"/>
            <a:ext cx="995883" cy="139578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54"/>
          <p:cNvSpPr txBox="1"/>
          <p:nvPr/>
        </p:nvSpPr>
        <p:spPr>
          <a:xfrm>
            <a:off x="3654266" y="6279425"/>
            <a:ext cx="2301843" cy="297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DRAIN SUPPORT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7" name="Straight Arrow Connector 76"/>
          <p:cNvCxnSpPr>
            <a:stCxn id="76" idx="1"/>
          </p:cNvCxnSpPr>
          <p:nvPr/>
        </p:nvCxnSpPr>
        <p:spPr>
          <a:xfrm flipH="1">
            <a:off x="1424079" y="6428205"/>
            <a:ext cx="2230187" cy="4238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3" idx="1"/>
          </p:cNvCxnSpPr>
          <p:nvPr/>
        </p:nvCxnSpPr>
        <p:spPr>
          <a:xfrm flipH="1" flipV="1">
            <a:off x="2464640" y="7346779"/>
            <a:ext cx="1804248" cy="1846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60"/>
          <p:cNvSpPr txBox="1"/>
          <p:nvPr/>
        </p:nvSpPr>
        <p:spPr>
          <a:xfrm>
            <a:off x="3263295" y="7498554"/>
            <a:ext cx="3495407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BOTTOM COVER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1798043" y="7640339"/>
            <a:ext cx="1433734" cy="643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56"/>
          <p:cNvSpPr txBox="1"/>
          <p:nvPr/>
        </p:nvSpPr>
        <p:spPr>
          <a:xfrm>
            <a:off x="4268888" y="7162800"/>
            <a:ext cx="2208112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SKIRT/STAND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1408420" y="7982903"/>
            <a:ext cx="4730" cy="85629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52"/>
          <p:cNvSpPr txBox="1"/>
          <p:nvPr/>
        </p:nvSpPr>
        <p:spPr>
          <a:xfrm>
            <a:off x="415286" y="8815305"/>
            <a:ext cx="2639724" cy="40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SAND DRAINAGE PORT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0" name="Straight Arrow Connector 89"/>
          <p:cNvCxnSpPr>
            <a:stCxn id="91" idx="1"/>
          </p:cNvCxnSpPr>
          <p:nvPr/>
        </p:nvCxnSpPr>
        <p:spPr>
          <a:xfrm flipH="1">
            <a:off x="2897249" y="5368482"/>
            <a:ext cx="586848" cy="3773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15"/>
          <p:cNvSpPr txBox="1"/>
          <p:nvPr/>
        </p:nvSpPr>
        <p:spPr>
          <a:xfrm>
            <a:off x="3484097" y="4793293"/>
            <a:ext cx="2916658" cy="1150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OUTLET CONNECTIONFLANGED/THREADED/GROOVED COUPLING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0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0" y="0"/>
            <a:ext cx="4327133" cy="2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0" y="703579"/>
            <a:ext cx="43271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6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2" y="209300"/>
            <a:ext cx="685799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APPLICATION: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Primary filtration for agriculture drip, micro &amp; Land Scape -irrigation systems using surface water taken from Open wells , Ponds , Rivers , lakes  having  Organic &amp; Biological contaminants, silt and clay.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Suitable to use with fertilizers and acids.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Suitable to use in high humid areas</a:t>
            </a:r>
            <a:r>
              <a:rPr lang="en-US" sz="1400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sz="2000" b="1" dirty="0"/>
              <a:t>FEATURES AND BENEFITS:</a:t>
            </a:r>
          </a:p>
          <a:p>
            <a:endParaRPr lang="en-U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Made from high quality engineering plastics wrapped with </a:t>
            </a:r>
            <a:r>
              <a:rPr lang="en-US" b="1" dirty="0"/>
              <a:t>FRP</a:t>
            </a:r>
            <a:r>
              <a:rPr lang="en-US" dirty="0"/>
              <a:t> for getting mechanical strength.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Weight , having 55% Less weight than Metal filters &amp; Is Equally Strong.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tank is inserted with a PE liner to get smooth surface inside to reduce wear and head loss with Aluminum collars and coted with glass fiber fabrics which is the strongest &amp; most durable material having best impact resistance &amp;  Good  Corrosion &amp; Chemical  resistance.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FRP coating is UV stabilized having minimal effect of UV on it and work for years.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FRP works in all weather conditions &amp; harsh climate.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Easy for installation &amp; Maintenance.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Flexible to add no of filters for future expansion.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It comes with Lifetime anticorrosion warranty.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0" y="0"/>
            <a:ext cx="4327133" cy="20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0" y="703579"/>
            <a:ext cx="432713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166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601" y="102513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entury" panose="02040604050505020304" pitchFamily="18" charset="0"/>
                <a:cs typeface="Century" panose="02040604050505020304" pitchFamily="18" charset="0"/>
              </a:rPr>
              <a:t>TECHNICAL SPECIFICATION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68139"/>
              </p:ext>
            </p:extLst>
          </p:nvPr>
        </p:nvGraphicFramePr>
        <p:xfrm>
          <a:off x="76200" y="914399"/>
          <a:ext cx="6705598" cy="8511922"/>
        </p:xfrm>
        <a:graphic>
          <a:graphicData uri="http://schemas.openxmlformats.org/drawingml/2006/table">
            <a:tbl>
              <a:tblPr/>
              <a:tblGrid>
                <a:gridCol w="1146406">
                  <a:extLst>
                    <a:ext uri="{9D8B030D-6E8A-4147-A177-3AD203B41FA5}">
                      <a16:colId xmlns:a16="http://schemas.microsoft.com/office/drawing/2014/main" val="3477055134"/>
                    </a:ext>
                  </a:extLst>
                </a:gridCol>
                <a:gridCol w="586330">
                  <a:extLst>
                    <a:ext uri="{9D8B030D-6E8A-4147-A177-3AD203B41FA5}">
                      <a16:colId xmlns:a16="http://schemas.microsoft.com/office/drawing/2014/main" val="1472062409"/>
                    </a:ext>
                  </a:extLst>
                </a:gridCol>
                <a:gridCol w="831363">
                  <a:extLst>
                    <a:ext uri="{9D8B030D-6E8A-4147-A177-3AD203B41FA5}">
                      <a16:colId xmlns:a16="http://schemas.microsoft.com/office/drawing/2014/main" val="49777819"/>
                    </a:ext>
                  </a:extLst>
                </a:gridCol>
                <a:gridCol w="833550">
                  <a:extLst>
                    <a:ext uri="{9D8B030D-6E8A-4147-A177-3AD203B41FA5}">
                      <a16:colId xmlns:a16="http://schemas.microsoft.com/office/drawing/2014/main" val="2188459750"/>
                    </a:ext>
                  </a:extLst>
                </a:gridCol>
                <a:gridCol w="822613">
                  <a:extLst>
                    <a:ext uri="{9D8B030D-6E8A-4147-A177-3AD203B41FA5}">
                      <a16:colId xmlns:a16="http://schemas.microsoft.com/office/drawing/2014/main" val="3802483240"/>
                    </a:ext>
                  </a:extLst>
                </a:gridCol>
                <a:gridCol w="805110">
                  <a:extLst>
                    <a:ext uri="{9D8B030D-6E8A-4147-A177-3AD203B41FA5}">
                      <a16:colId xmlns:a16="http://schemas.microsoft.com/office/drawing/2014/main" val="2726754111"/>
                    </a:ext>
                  </a:extLst>
                </a:gridCol>
                <a:gridCol w="840113">
                  <a:extLst>
                    <a:ext uri="{9D8B030D-6E8A-4147-A177-3AD203B41FA5}">
                      <a16:colId xmlns:a16="http://schemas.microsoft.com/office/drawing/2014/main" val="1639439565"/>
                    </a:ext>
                  </a:extLst>
                </a:gridCol>
                <a:gridCol w="840113">
                  <a:extLst>
                    <a:ext uri="{9D8B030D-6E8A-4147-A177-3AD203B41FA5}">
                      <a16:colId xmlns:a16="http://schemas.microsoft.com/office/drawing/2014/main" val="767527662"/>
                    </a:ext>
                  </a:extLst>
                </a:gridCol>
              </a:tblGrid>
              <a:tr h="218133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General: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8181"/>
                  </a:ext>
                </a:extLst>
              </a:tr>
              <a:tr h="427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 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 Size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Connection Size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HT-563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HT-564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HT-565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HT-566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HT-567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212144"/>
                  </a:ext>
                </a:extLst>
              </a:tr>
              <a:tr h="616091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Inlet/Outlet Connections 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20"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2”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Threaded/Flanged/Grooved coupling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036676"/>
                  </a:ext>
                </a:extLst>
              </a:tr>
              <a:tr h="412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24"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2.5”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Threaded/Flanged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Threaded / Flanged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859690"/>
                  </a:ext>
                </a:extLst>
              </a:tr>
              <a:tr h="616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30"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3”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Threaded/Flanged/Grooved coupling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Threaded/Flanged/Grooved coupling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27533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Empty Tank Weight (kgs)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56917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Empty Tank Volume (liter)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020007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Recommended Pressure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 4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237008"/>
                  </a:ext>
                </a:extLst>
              </a:tr>
              <a:tr h="209074">
                <a:tc rowSpan="3"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Recommended Flow  (m3/hr)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2”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861208"/>
                  </a:ext>
                </a:extLst>
              </a:tr>
              <a:tr h="20907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2.5”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97807"/>
                  </a:ext>
                </a:extLst>
              </a:tr>
              <a:tr h="20907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3”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─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69024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 range (m3/hr)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20~30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27~35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35~45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35~45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45~52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11850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Recommended Sand Bed Height (mm)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82910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Quantity (kgs)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446868"/>
                  </a:ext>
                </a:extLst>
              </a:tr>
              <a:tr h="218133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of Construction 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86291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FRP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27318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Seals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EPDM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20703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Flutes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PPGF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25860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 Covers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PPGF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10749"/>
                  </a:ext>
                </a:extLst>
              </a:tr>
              <a:tr h="218133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Flushing Data: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508505"/>
                  </a:ext>
                </a:extLst>
              </a:tr>
              <a:tr h="412583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Flush Valve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1.5" PP Ball Valve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 PP Ball Valve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 PP Ball Valve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 PP Ball Valve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2" PP Ball Valve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284250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Flushing Cycle Time* (Seconds)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Seconds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73852"/>
                  </a:ext>
                </a:extLst>
              </a:tr>
              <a:tr h="499579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Flushing Flow (m3/hr)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12~14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12~14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14~16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14~16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16~18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543179"/>
                  </a:ext>
                </a:extLst>
              </a:tr>
              <a:tr h="128818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 Flushing frequency*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 every 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06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672433"/>
                  </a:ext>
                </a:extLst>
              </a:tr>
              <a:tr h="2090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Recommended Backwash Pressure </a:t>
                      </a:r>
                    </a:p>
                  </a:txBody>
                  <a:tcPr marL="5001" marR="5001" marT="5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kg/cm2</a:t>
                      </a:r>
                    </a:p>
                  </a:txBody>
                  <a:tcPr marL="5001" marR="5001" marT="5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706431"/>
                  </a:ext>
                </a:extLst>
              </a:tr>
              <a:tr h="638079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Note:- * Flushing Time and no of cycles per day, Depends On Quality of water.  </a:t>
                      </a:r>
                    </a:p>
                  </a:txBody>
                  <a:tcPr marL="5001" marR="5001" marT="500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1" marR="5001" marT="50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5004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4816" y="43965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TABLE-1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53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86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INSTALLATION &amp; OPERATION</a:t>
            </a:r>
          </a:p>
        </p:txBody>
      </p:sp>
    </p:spTree>
    <p:extLst>
      <p:ext uri="{BB962C8B-B14F-4D97-AF65-F5344CB8AC3E}">
        <p14:creationId xmlns:p14="http://schemas.microsoft.com/office/powerpoint/2010/main" val="131908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3" b="95796" l="9984" r="95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685800"/>
            <a:ext cx="5488927" cy="3469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5" y="4686420"/>
            <a:ext cx="6692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Place filter on concrete platform with support as shown in fig 1. </a:t>
            </a:r>
          </a:p>
          <a:p>
            <a:pPr marL="342900" indent="-342900">
              <a:buAutoNum type="arabicPeriod"/>
            </a:pPr>
            <a:r>
              <a:rPr lang="en-US" sz="1600" dirty="0"/>
              <a:t>Install backwash assembly (As shown in Fig. 2) by joining the flanges / Grooved coupling with nut bolts as shown in fig 1 .</a:t>
            </a:r>
          </a:p>
          <a:p>
            <a:pPr marL="342900" indent="-342900">
              <a:buAutoNum type="arabicPeriod"/>
            </a:pPr>
            <a:r>
              <a:rPr lang="en-US" sz="1600" dirty="0"/>
              <a:t>Position &amp; align tank &amp; connect inlet to water source and outlet to the inlet of secondary filter as shown in fig 1. </a:t>
            </a:r>
          </a:p>
          <a:p>
            <a:pPr marL="342900" indent="-342900">
              <a:buAutoNum type="arabicPeriod"/>
            </a:pPr>
            <a:r>
              <a:rPr lang="en-US" sz="1600" dirty="0"/>
              <a:t>Connect outlet of the secondary filter to the field.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First fill approximately half tank with water &amp; rotate elbow to downward to avoid sand from entering in the inlet pipe . Fill sand in tanks till marked level. Do not fill sand in dry tank. 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Rotate back elbow to its original position again after filling sand</a:t>
            </a:r>
          </a:p>
          <a:p>
            <a:pPr marL="342900" indent="-342900">
              <a:buAutoNum type="arabicPeriod"/>
            </a:pPr>
            <a:r>
              <a:rPr lang="en-US" sz="1600" dirty="0"/>
              <a:t>Put rubber gasket &amp; close Top cover by cross closing nut bolts.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Install CARV in the top cover as shown in fig 1. 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Stand alone Media Filter Installation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11141" y="3985074"/>
            <a:ext cx="1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27778"/>
          <a:stretch/>
        </p:blipFill>
        <p:spPr>
          <a:xfrm>
            <a:off x="4214197" y="482677"/>
            <a:ext cx="2743200" cy="4463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9004" y="4274318"/>
            <a:ext cx="1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2</a:t>
            </a:r>
          </a:p>
        </p:txBody>
      </p:sp>
    </p:spTree>
    <p:extLst>
      <p:ext uri="{BB962C8B-B14F-4D97-AF65-F5344CB8AC3E}">
        <p14:creationId xmlns:p14="http://schemas.microsoft.com/office/powerpoint/2010/main" val="235383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320" y="1143000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START UP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4018" y="5543490"/>
            <a:ext cx="65187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Close  downstream valve B &amp; open valves A,C &amp; D &amp; start the pump</a:t>
            </a:r>
          </a:p>
          <a:p>
            <a:pPr marL="342900" indent="-342900">
              <a:buAutoNum type="arabicPeriod"/>
            </a:pPr>
            <a:r>
              <a:rPr lang="en-US" sz="1600" dirty="0"/>
              <a:t>Gradually close inlet valve A such that backwash flow match with flow shown in table 1 as per model to wash sand &amp; wash out dust from sand for 5 minutes. It will remove dust present in the sand &amp; prevent instant chocking of secondary filter &amp; drippers. </a:t>
            </a:r>
          </a:p>
          <a:p>
            <a:pPr marL="342900" indent="-342900">
              <a:buAutoNum type="arabicPeriod"/>
            </a:pPr>
            <a:r>
              <a:rPr lang="en-US" sz="1600" dirty="0"/>
              <a:t>Set the desired backwash discharge as shown in table-1 by adjusting backwash-throttling valve E. &amp; check backflush water for any sand coming out from it . No sand should come out from backflush valve.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Remove handle of backwash throttling valve E to avoid change of setting of this valve.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86869" y="0"/>
            <a:ext cx="651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INSTALLATION &amp; OPERATION MANUAL SAND MEDIA FILTER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838200"/>
            <a:ext cx="6476998" cy="4705290"/>
            <a:chOff x="228600" y="838200"/>
            <a:chExt cx="5867400" cy="358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7" t="2985" r="2996" b="14390"/>
            <a:stretch/>
          </p:blipFill>
          <p:spPr>
            <a:xfrm>
              <a:off x="228600" y="838200"/>
              <a:ext cx="5867400" cy="35814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733800" y="2667000"/>
              <a:ext cx="381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48227" y="1058852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5256" y="111760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74798" y="1828800"/>
              <a:ext cx="411402" cy="4766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4600" y="3352800"/>
              <a:ext cx="381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42122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16119</TotalTime>
  <Words>1298</Words>
  <Application>Microsoft Office PowerPoint</Application>
  <PresentationFormat>On-screen Show (4:3)</PresentationFormat>
  <Paragraphs>254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</vt:lpstr>
      <vt:lpstr>Georgia</vt:lpstr>
      <vt:lpstr>Times New Roman</vt:lpstr>
      <vt:lpstr>Trebuchet MS</vt:lpstr>
      <vt:lpstr>Univers LT Std 45 Light</vt:lpstr>
      <vt:lpstr>Univers LT Std 47 Cn Lt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filtration</dc:title>
  <dc:creator>Satendra</dc:creator>
  <cp:lastModifiedBy>Alisha Aishwarya</cp:lastModifiedBy>
  <cp:revision>199</cp:revision>
  <cp:lastPrinted>2019-02-23T11:46:31Z</cp:lastPrinted>
  <dcterms:created xsi:type="dcterms:W3CDTF">2006-08-16T00:00:00Z</dcterms:created>
  <dcterms:modified xsi:type="dcterms:W3CDTF">2021-10-22T11:16:29Z</dcterms:modified>
</cp:coreProperties>
</file>